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520" r:id="rId2"/>
    <p:sldId id="345" r:id="rId3"/>
    <p:sldId id="256" r:id="rId4"/>
    <p:sldId id="321" r:id="rId5"/>
    <p:sldId id="516" r:id="rId6"/>
    <p:sldId id="396" r:id="rId7"/>
    <p:sldId id="517" r:id="rId8"/>
    <p:sldId id="418" r:id="rId9"/>
    <p:sldId id="419" r:id="rId10"/>
    <p:sldId id="420" r:id="rId11"/>
    <p:sldId id="518" r:id="rId12"/>
    <p:sldId id="421" r:id="rId13"/>
    <p:sldId id="422" r:id="rId14"/>
    <p:sldId id="423" r:id="rId15"/>
    <p:sldId id="301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E8EC9-AC57-4805-8C4C-4528CB2D2AE7}" type="datetimeFigureOut">
              <a:rPr lang="es-CO" smtClean="0"/>
              <a:t>17/05/2025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3FA0C-75FC-4B21-8BD2-F228BB8598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34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0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4E44E5D-D18F-D591-AC5E-55F50606CF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Forma, Flecha&#10;&#10;El contenido generado por IA puede ser incorrecto.">
            <a:extLst>
              <a:ext uri="{FF2B5EF4-FFF2-40B4-BE49-F238E27FC236}">
                <a16:creationId xmlns:a16="http://schemas.microsoft.com/office/drawing/2014/main" id="{6E77A43B-6D7A-ACA8-DB90-1ACAC1098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9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7FDA2-7592-FBB9-E887-31828062C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0A46ED-25E5-0684-43AA-2ABE4D909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AE20CF-BE31-EABC-ED5E-A5895414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50684A-ACD4-476F-B5E5-185EAA01C0D4}" type="datetimeFigureOut">
              <a:rPr lang="es-CO" smtClean="0"/>
              <a:t>17/05/2025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EB4633-EEFD-0161-0EA1-BC592077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37A496-CC07-C58B-23D6-95D6F195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5DEC618-67A6-4D46-9A37-891DE022E40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075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D3CF6-5BFF-B152-294D-9FDFD4A1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94" y="1198882"/>
            <a:ext cx="6070603" cy="944879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A11590-F99B-4312-AC61-F621BCA08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94" y="2506662"/>
            <a:ext cx="6070603" cy="4351338"/>
          </a:xfrm>
        </p:spPr>
        <p:txBody>
          <a:bodyPr>
            <a:normAutofit/>
          </a:bodyPr>
          <a:lstStyle>
            <a:lvl1pPr>
              <a:defRPr sz="2933"/>
            </a:lvl1pPr>
            <a:lvl2pPr>
              <a:defRPr sz="2933"/>
            </a:lvl2pPr>
            <a:lvl3pPr>
              <a:defRPr sz="2933"/>
            </a:lvl3pPr>
            <a:lvl4pPr>
              <a:defRPr sz="2933"/>
            </a:lvl4pPr>
            <a:lvl5pPr>
              <a:defRPr sz="2933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3F3D2C-D713-842E-4D67-2C152D8E02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50684A-ACD4-476F-B5E5-185EAA01C0D4}" type="datetimeFigureOut">
              <a:rPr lang="es-CO" smtClean="0"/>
              <a:t>17/05/2025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C41965-9260-E379-D94C-7EBA54F8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0626F0-AAB9-F7ED-B367-A15B2FF9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5DEC618-67A6-4D46-9A37-891DE022E40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6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36C9F-B799-6BC1-0FC5-BF498C0A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586FD2-19ED-C82D-3F34-EF285857D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23B606-2B4C-C184-AAF5-2AB7A8A1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50684A-ACD4-476F-B5E5-185EAA01C0D4}" type="datetimeFigureOut">
              <a:rPr lang="es-CO" smtClean="0"/>
              <a:t>17/05/2025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716E07-A529-B423-5277-67D65419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66C93E-170A-4FB5-BC12-C372C8CA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5DEC618-67A6-4D46-9A37-891DE022E40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422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9E100-495A-987E-3F76-B199B43C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94" y="701359"/>
            <a:ext cx="6070603" cy="1686559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D510E-F991-6404-E587-9E87BC2D2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5620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74F27E-4688-0EEC-8F32-C9091CD03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6"/>
            <a:ext cx="515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B2DB4F-8F33-F777-A23E-821E903C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50684A-ACD4-476F-B5E5-185EAA01C0D4}" type="datetimeFigureOut">
              <a:rPr lang="es-CO" smtClean="0"/>
              <a:t>17/05/2025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6FDB0C-66FE-7416-B53B-2C89EC24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155144-5A21-CE2E-16EB-72EFCA59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5DEC618-67A6-4D46-9A37-891DE022E40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450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E2E3E-0CED-2559-8127-EA983470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17" y="626113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035D87-9F71-2F62-3561-388459C04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4C455E-9B23-AF1E-06B0-BD0D052F1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86DD95-42D0-4E5C-C870-35CDCE77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4E9A82-5A6A-5BB1-2314-3E2D9CBD5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84E72E4-7618-0D86-87BB-E0CC0A78D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50684A-ACD4-476F-B5E5-185EAA01C0D4}" type="datetimeFigureOut">
              <a:rPr lang="es-CO" smtClean="0"/>
              <a:t>17/05/2025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CF42AB-57E7-B44A-E970-6AFE55E9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607AEB-C36A-1D8A-49B8-6F710D1D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5DEC618-67A6-4D46-9A37-891DE022E40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412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4E44E5D-D18F-D591-AC5E-55F50606CF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6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A3AAB8AC-7790-1C08-3837-2558AC6B83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2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 y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2349" y="3505200"/>
            <a:ext cx="8555603" cy="18065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  <a:latin typeface="Titillium Web Black" panose="00000A00000000000000" pitchFamily="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4532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orma&#10;&#10;El contenido generado por IA puede ser incorrecto.">
            <a:extLst>
              <a:ext uri="{FF2B5EF4-FFF2-40B4-BE49-F238E27FC236}">
                <a16:creationId xmlns:a16="http://schemas.microsoft.com/office/drawing/2014/main" id="{C6843693-B90A-21F3-D1A8-C56624576F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" y="431"/>
            <a:ext cx="12190476" cy="6857143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D32FBE5-4186-42DF-8F92-5B26EA60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75" y="884718"/>
            <a:ext cx="5696291" cy="1686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0EFAE8-2519-19D6-A5EB-89B7A6495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693" y="2921054"/>
            <a:ext cx="6070603" cy="337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11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12" Type="http://schemas.openxmlformats.org/officeDocument/2006/relationships/image" Target="../media/image27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 sz="1200"/>
          </a:p>
        </p:txBody>
      </p:sp>
      <p:sp>
        <p:nvSpPr>
          <p:cNvPr id="3" name="Freeform 3"/>
          <p:cNvSpPr/>
          <p:nvPr/>
        </p:nvSpPr>
        <p:spPr>
          <a:xfrm>
            <a:off x="0" y="-742664"/>
            <a:ext cx="12501672" cy="12517319"/>
          </a:xfrm>
          <a:custGeom>
            <a:avLst/>
            <a:gdLst/>
            <a:ahLst/>
            <a:cxnLst/>
            <a:rect l="l" t="t" r="r" b="b"/>
            <a:pathLst>
              <a:path w="18752508" h="18775978">
                <a:moveTo>
                  <a:pt x="0" y="0"/>
                </a:moveTo>
                <a:lnTo>
                  <a:pt x="18752508" y="0"/>
                </a:lnTo>
                <a:lnTo>
                  <a:pt x="18752508" y="18775978"/>
                </a:lnTo>
                <a:lnTo>
                  <a:pt x="0" y="1877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sz="1200"/>
          </a:p>
        </p:txBody>
      </p:sp>
      <p:grpSp>
        <p:nvGrpSpPr>
          <p:cNvPr id="4" name="Group 4"/>
          <p:cNvGrpSpPr/>
          <p:nvPr/>
        </p:nvGrpSpPr>
        <p:grpSpPr>
          <a:xfrm>
            <a:off x="-137477" y="-79623"/>
            <a:ext cx="12426133" cy="7027452"/>
            <a:chOff x="0" y="0"/>
            <a:chExt cx="4909090" cy="27762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9090" cy="2776277"/>
            </a:xfrm>
            <a:custGeom>
              <a:avLst/>
              <a:gdLst/>
              <a:ahLst/>
              <a:cxnLst/>
              <a:rect l="l" t="t" r="r" b="b"/>
              <a:pathLst>
                <a:path w="4909090" h="2776277">
                  <a:moveTo>
                    <a:pt x="0" y="0"/>
                  </a:moveTo>
                  <a:lnTo>
                    <a:pt x="4909090" y="0"/>
                  </a:lnTo>
                  <a:lnTo>
                    <a:pt x="4909090" y="2776277"/>
                  </a:lnTo>
                  <a:lnTo>
                    <a:pt x="0" y="2776277"/>
                  </a:lnTo>
                  <a:close/>
                </a:path>
              </a:pathLst>
            </a:custGeom>
            <a:solidFill>
              <a:srgbClr val="0B2C57">
                <a:alpha val="71765"/>
              </a:srgbClr>
            </a:solidFill>
          </p:spPr>
          <p:txBody>
            <a:bodyPr/>
            <a:lstStyle/>
            <a:p>
              <a:endParaRPr lang="es-CO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09090" cy="28143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20906" y="2697739"/>
            <a:ext cx="4139356" cy="4181167"/>
          </a:xfrm>
          <a:custGeom>
            <a:avLst/>
            <a:gdLst/>
            <a:ahLst/>
            <a:cxnLst/>
            <a:rect l="l" t="t" r="r" b="b"/>
            <a:pathLst>
              <a:path w="6209034" h="6271751">
                <a:moveTo>
                  <a:pt x="0" y="0"/>
                </a:moveTo>
                <a:lnTo>
                  <a:pt x="6209034" y="0"/>
                </a:lnTo>
                <a:lnTo>
                  <a:pt x="6209034" y="6271752"/>
                </a:lnTo>
                <a:lnTo>
                  <a:pt x="0" y="6271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sz="1200"/>
          </a:p>
        </p:txBody>
      </p:sp>
      <p:grpSp>
        <p:nvGrpSpPr>
          <p:cNvPr id="8" name="Group 8"/>
          <p:cNvGrpSpPr/>
          <p:nvPr/>
        </p:nvGrpSpPr>
        <p:grpSpPr>
          <a:xfrm>
            <a:off x="839713" y="1681871"/>
            <a:ext cx="4423295" cy="44232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0145"/>
            </a:solidFill>
          </p:spPr>
          <p:txBody>
            <a:bodyPr/>
            <a:lstStyle/>
            <a:p>
              <a:endParaRPr lang="es-CO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 rot="696314">
            <a:off x="3979858" y="1233626"/>
            <a:ext cx="858891" cy="552814"/>
          </a:xfrm>
          <a:custGeom>
            <a:avLst/>
            <a:gdLst/>
            <a:ahLst/>
            <a:cxnLst/>
            <a:rect l="l" t="t" r="r" b="b"/>
            <a:pathLst>
              <a:path w="1288337" h="829221">
                <a:moveTo>
                  <a:pt x="0" y="0"/>
                </a:moveTo>
                <a:lnTo>
                  <a:pt x="1288338" y="0"/>
                </a:lnTo>
                <a:lnTo>
                  <a:pt x="1288338" y="829221"/>
                </a:lnTo>
                <a:lnTo>
                  <a:pt x="0" y="829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sz="1200"/>
          </a:p>
        </p:txBody>
      </p:sp>
      <p:sp>
        <p:nvSpPr>
          <p:cNvPr id="12" name="AutoShape 12"/>
          <p:cNvSpPr/>
          <p:nvPr/>
        </p:nvSpPr>
        <p:spPr>
          <a:xfrm flipH="1" flipV="1">
            <a:off x="11506200" y="5317243"/>
            <a:ext cx="12700" cy="881671"/>
          </a:xfrm>
          <a:prstGeom prst="line">
            <a:avLst/>
          </a:prstGeom>
          <a:ln w="38100" cap="flat">
            <a:solidFill>
              <a:srgbClr val="FE014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 sz="1200"/>
          </a:p>
        </p:txBody>
      </p:sp>
      <p:sp>
        <p:nvSpPr>
          <p:cNvPr id="13" name="Freeform 13"/>
          <p:cNvSpPr/>
          <p:nvPr/>
        </p:nvSpPr>
        <p:spPr>
          <a:xfrm>
            <a:off x="33590" y="-177791"/>
            <a:ext cx="4545750" cy="2044971"/>
          </a:xfrm>
          <a:custGeom>
            <a:avLst/>
            <a:gdLst/>
            <a:ahLst/>
            <a:cxnLst/>
            <a:rect l="l" t="t" r="r" b="b"/>
            <a:pathLst>
              <a:path w="6818625" h="3067457">
                <a:moveTo>
                  <a:pt x="0" y="0"/>
                </a:moveTo>
                <a:lnTo>
                  <a:pt x="6818625" y="0"/>
                </a:lnTo>
                <a:lnTo>
                  <a:pt x="6818625" y="3067457"/>
                </a:lnTo>
                <a:lnTo>
                  <a:pt x="0" y="30674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O" sz="1200"/>
          </a:p>
        </p:txBody>
      </p:sp>
      <p:sp>
        <p:nvSpPr>
          <p:cNvPr id="14" name="Freeform 14"/>
          <p:cNvSpPr/>
          <p:nvPr/>
        </p:nvSpPr>
        <p:spPr>
          <a:xfrm>
            <a:off x="445511" y="1034404"/>
            <a:ext cx="5352575" cy="5823597"/>
          </a:xfrm>
          <a:custGeom>
            <a:avLst/>
            <a:gdLst/>
            <a:ahLst/>
            <a:cxnLst/>
            <a:rect l="l" t="t" r="r" b="b"/>
            <a:pathLst>
              <a:path w="8028862" h="8735395">
                <a:moveTo>
                  <a:pt x="0" y="0"/>
                </a:moveTo>
                <a:lnTo>
                  <a:pt x="8028863" y="0"/>
                </a:lnTo>
                <a:lnTo>
                  <a:pt x="8028863" y="8735395"/>
                </a:lnTo>
                <a:lnTo>
                  <a:pt x="0" y="8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188" r="-16729"/>
            </a:stretch>
          </a:blipFill>
        </p:spPr>
        <p:txBody>
          <a:bodyPr/>
          <a:lstStyle/>
          <a:p>
            <a:endParaRPr lang="es-CO" sz="1200"/>
          </a:p>
        </p:txBody>
      </p:sp>
      <p:sp>
        <p:nvSpPr>
          <p:cNvPr id="15" name="TextBox 15"/>
          <p:cNvSpPr txBox="1"/>
          <p:nvPr/>
        </p:nvSpPr>
        <p:spPr>
          <a:xfrm>
            <a:off x="6621764" y="2681502"/>
            <a:ext cx="3722070" cy="67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6"/>
              </a:lnSpc>
            </a:pPr>
            <a:r>
              <a:rPr lang="en-US" sz="4133" dirty="0">
                <a:solidFill>
                  <a:srgbClr val="FFFFFF"/>
                </a:solidFill>
                <a:latin typeface="Avenir LT Std 1"/>
                <a:ea typeface="Avenir LT Std 1"/>
                <a:cs typeface="Avenir LT Std 1"/>
                <a:sym typeface="Avenir LT Std 1"/>
              </a:rPr>
              <a:t>ATENEA  2025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77314" y="3151255"/>
            <a:ext cx="3842185" cy="876699"/>
            <a:chOff x="0" y="0"/>
            <a:chExt cx="7114567" cy="16233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14567" cy="1623383"/>
            </a:xfrm>
            <a:custGeom>
              <a:avLst/>
              <a:gdLst/>
              <a:ahLst/>
              <a:cxnLst/>
              <a:rect l="l" t="t" r="r" b="b"/>
              <a:pathLst>
                <a:path w="7114567" h="1623383">
                  <a:moveTo>
                    <a:pt x="0" y="0"/>
                  </a:moveTo>
                  <a:lnTo>
                    <a:pt x="7114567" y="0"/>
                  </a:lnTo>
                  <a:lnTo>
                    <a:pt x="7114567" y="1623383"/>
                  </a:lnTo>
                  <a:lnTo>
                    <a:pt x="0" y="1623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7114567" cy="16329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200"/>
                </a:lnSpc>
              </a:pPr>
              <a:r>
                <a:rPr lang="en-US" sz="4334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BOOTCAMPS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F56CA38-1962-C4E6-2A60-0DDD031709D6}"/>
              </a:ext>
            </a:extLst>
          </p:cNvPr>
          <p:cNvSpPr txBox="1"/>
          <p:nvPr/>
        </p:nvSpPr>
        <p:spPr>
          <a:xfrm>
            <a:off x="527733" y="1941637"/>
            <a:ext cx="11136533" cy="345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s-CO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Apoyo en la Identificación de Oportunidades y Desafíos:</a:t>
            </a:r>
            <a:r>
              <a:rPr lang="es-CO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analizar datos, estas herramientas ayudan a identificar oportunidades de mejora, riesgos potenciales y áreas que requieren atención, lo que es esencial para la toma de decisiones informada.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s-CO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Mejora la Colaboración:</a:t>
            </a:r>
            <a:r>
              <a:rPr lang="es-CO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Muchas herramientas facilitan la colaboración al permitir compartir análisis y visualizaciones con otros miembros del equipo. Esto promueve un enfoque colaborativo en la toma de decisiones.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s-CO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Adaptabilidad a Diferentes Contextos:</a:t>
            </a:r>
            <a:r>
              <a:rPr lang="es-CO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herramientas para análisis de datos son versátiles y pueden adaptarse a diversas disciplinas y sectores, desde finanzas y marketing hasta ciencia y salud.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s-CO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Apoyo en la Toma de Decisiones Estratégicas:</a:t>
            </a:r>
            <a:r>
              <a:rPr lang="es-CO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Proporcionan información valiosa que respalda la toma de decisiones estratégicas, desde la planificación operativa hasta la formulación de estrategias a largo plazo.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83EAB09-F9D5-D580-982B-940EE66E1C12}"/>
              </a:ext>
            </a:extLst>
          </p:cNvPr>
          <p:cNvSpPr txBox="1"/>
          <p:nvPr/>
        </p:nvSpPr>
        <p:spPr>
          <a:xfrm>
            <a:off x="7112000" y="219237"/>
            <a:ext cx="441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Análisis de Datos - Herramientas</a:t>
            </a:r>
          </a:p>
        </p:txBody>
      </p:sp>
    </p:spTree>
    <p:extLst>
      <p:ext uri="{BB962C8B-B14F-4D97-AF65-F5344CB8AC3E}">
        <p14:creationId xmlns:p14="http://schemas.microsoft.com/office/powerpoint/2010/main" val="339041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847B12C-E8D9-90B0-9D48-23AF39C35003}"/>
              </a:ext>
            </a:extLst>
          </p:cNvPr>
          <p:cNvSpPr txBox="1"/>
          <p:nvPr/>
        </p:nvSpPr>
        <p:spPr>
          <a:xfrm>
            <a:off x="386216" y="1474761"/>
            <a:ext cx="11136533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 diversas herramientas disponibles para el análisis de datos, cada una con sus propias características y aplicaciones específicas. 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4815FB4-8D50-EB63-CD61-83F42E1A6D13}"/>
              </a:ext>
            </a:extLst>
          </p:cNvPr>
          <p:cNvGrpSpPr/>
          <p:nvPr/>
        </p:nvGrpSpPr>
        <p:grpSpPr>
          <a:xfrm>
            <a:off x="158102" y="2386740"/>
            <a:ext cx="3036695" cy="3808782"/>
            <a:chOff x="243541" y="1564640"/>
            <a:chExt cx="3160059" cy="3962400"/>
          </a:xfrm>
        </p:grpSpPr>
        <p:pic>
          <p:nvPicPr>
            <p:cNvPr id="4" name="Imagen 3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B15FD34F-DFEC-BC25-F020-15469BE4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250" y="3888740"/>
              <a:ext cx="2370418" cy="1327434"/>
            </a:xfrm>
            <a:prstGeom prst="rect">
              <a:avLst/>
            </a:prstGeom>
          </p:spPr>
        </p:pic>
        <p:pic>
          <p:nvPicPr>
            <p:cNvPr id="6" name="Imagen 5" descr="Imagen que contiene Icono&#10;&#10;Descripción generada automáticamente">
              <a:extLst>
                <a:ext uri="{FF2B5EF4-FFF2-40B4-BE49-F238E27FC236}">
                  <a16:creationId xmlns:a16="http://schemas.microsoft.com/office/drawing/2014/main" id="{AB90DFF7-3BC0-DBB5-392B-73407B62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250" y="2278380"/>
              <a:ext cx="2254250" cy="1262380"/>
            </a:xfrm>
            <a:prstGeom prst="rect">
              <a:avLst/>
            </a:prstGeom>
          </p:spPr>
        </p:pic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13CFC33D-08AB-1BF0-EB32-2F6A801EC4AA}"/>
                </a:ext>
              </a:extLst>
            </p:cNvPr>
            <p:cNvSpPr/>
            <p:nvPr/>
          </p:nvSpPr>
          <p:spPr>
            <a:xfrm>
              <a:off x="294640" y="1564640"/>
              <a:ext cx="3108960" cy="39624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91CAF8D-A52B-A57E-CCE6-9D378D602E10}"/>
                </a:ext>
              </a:extLst>
            </p:cNvPr>
            <p:cNvSpPr/>
            <p:nvPr/>
          </p:nvSpPr>
          <p:spPr>
            <a:xfrm>
              <a:off x="243541" y="1782848"/>
              <a:ext cx="2973668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Software Especializado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1AF75CC-8E88-C317-98E7-069585E3DB62}"/>
              </a:ext>
            </a:extLst>
          </p:cNvPr>
          <p:cNvGrpSpPr/>
          <p:nvPr/>
        </p:nvGrpSpPr>
        <p:grpSpPr>
          <a:xfrm>
            <a:off x="3272762" y="2386740"/>
            <a:ext cx="2918066" cy="3891280"/>
            <a:chOff x="3525819" y="1564640"/>
            <a:chExt cx="3160059" cy="396240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068BA8C1-5377-29DB-FF4F-617EF10F4DFC}"/>
                </a:ext>
              </a:extLst>
            </p:cNvPr>
            <p:cNvSpPr/>
            <p:nvPr/>
          </p:nvSpPr>
          <p:spPr>
            <a:xfrm>
              <a:off x="3576918" y="1564640"/>
              <a:ext cx="3108960" cy="39624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C158398-34AB-65B1-4076-AD56F059C19C}"/>
                </a:ext>
              </a:extLst>
            </p:cNvPr>
            <p:cNvSpPr/>
            <p:nvPr/>
          </p:nvSpPr>
          <p:spPr>
            <a:xfrm>
              <a:off x="3525819" y="1782848"/>
              <a:ext cx="2973668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Hojas de Calculo</a:t>
              </a:r>
            </a:p>
          </p:txBody>
        </p:sp>
        <p:pic>
          <p:nvPicPr>
            <p:cNvPr id="12" name="Imagen 11" descr="Icono&#10;&#10;Descripción generada automáticamente">
              <a:extLst>
                <a:ext uri="{FF2B5EF4-FFF2-40B4-BE49-F238E27FC236}">
                  <a16:creationId xmlns:a16="http://schemas.microsoft.com/office/drawing/2014/main" id="{071B7639-8BCB-BEC9-F020-E731A0C5A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6142" y="4003499"/>
              <a:ext cx="1667298" cy="1000379"/>
            </a:xfrm>
            <a:prstGeom prst="rect">
              <a:avLst/>
            </a:prstGeom>
          </p:spPr>
        </p:pic>
        <p:pic>
          <p:nvPicPr>
            <p:cNvPr id="13" name="Imagen 12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1B48FE07-A1A4-A5DD-5F8D-B75CBEF14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071" y="2248700"/>
              <a:ext cx="2100653" cy="1180300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6A0A0C7-476F-65E7-0063-4E602213A61D}"/>
              </a:ext>
            </a:extLst>
          </p:cNvPr>
          <p:cNvGrpSpPr/>
          <p:nvPr/>
        </p:nvGrpSpPr>
        <p:grpSpPr>
          <a:xfrm>
            <a:off x="6248174" y="2386740"/>
            <a:ext cx="2973668" cy="3962400"/>
            <a:chOff x="6736977" y="1721888"/>
            <a:chExt cx="2973668" cy="3962400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B063F0B3-402D-7D39-7511-EDB9CBF26844}"/>
                </a:ext>
              </a:extLst>
            </p:cNvPr>
            <p:cNvSpPr/>
            <p:nvPr/>
          </p:nvSpPr>
          <p:spPr>
            <a:xfrm>
              <a:off x="6788076" y="1721888"/>
              <a:ext cx="2782644" cy="39624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E6209ECA-AE76-129B-8849-32FC9B2D6115}"/>
                </a:ext>
              </a:extLst>
            </p:cNvPr>
            <p:cNvSpPr/>
            <p:nvPr/>
          </p:nvSpPr>
          <p:spPr>
            <a:xfrm>
              <a:off x="6736977" y="1940096"/>
              <a:ext cx="2973668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Plataformas En línea</a:t>
              </a:r>
            </a:p>
          </p:txBody>
        </p:sp>
        <p:pic>
          <p:nvPicPr>
            <p:cNvPr id="17" name="Picture 2" descr="Google Data Studio Logo PNG vector in SVG, PDF, AI, CDR format">
              <a:extLst>
                <a:ext uri="{FF2B5EF4-FFF2-40B4-BE49-F238E27FC236}">
                  <a16:creationId xmlns:a16="http://schemas.microsoft.com/office/drawing/2014/main" id="{6F213D03-574D-BA1F-0236-D52846B60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8765" y="2250709"/>
              <a:ext cx="1802396" cy="1350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omo - Apps en Google Play">
              <a:extLst>
                <a:ext uri="{FF2B5EF4-FFF2-40B4-BE49-F238E27FC236}">
                  <a16:creationId xmlns:a16="http://schemas.microsoft.com/office/drawing/2014/main" id="{B3367D7C-6417-1923-7F89-BE6B51741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038" y="3781343"/>
              <a:ext cx="1441199" cy="144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B51CA46-AD0F-17E7-42E6-475E2541EFD5}"/>
              </a:ext>
            </a:extLst>
          </p:cNvPr>
          <p:cNvGrpSpPr/>
          <p:nvPr/>
        </p:nvGrpSpPr>
        <p:grpSpPr>
          <a:xfrm>
            <a:off x="9130151" y="2419686"/>
            <a:ext cx="2973668" cy="3962400"/>
            <a:chOff x="9147084" y="1638226"/>
            <a:chExt cx="2973668" cy="396240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5FEAF0BE-8BE6-980B-86D6-E9F35498AFA2}"/>
                </a:ext>
              </a:extLst>
            </p:cNvPr>
            <p:cNvSpPr/>
            <p:nvPr/>
          </p:nvSpPr>
          <p:spPr>
            <a:xfrm>
              <a:off x="9198183" y="1638226"/>
              <a:ext cx="2782644" cy="39624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CEEF515C-DE60-42CA-1770-D16AF6C1DA78}"/>
                </a:ext>
              </a:extLst>
            </p:cNvPr>
            <p:cNvSpPr/>
            <p:nvPr/>
          </p:nvSpPr>
          <p:spPr>
            <a:xfrm>
              <a:off x="9147084" y="1856434"/>
              <a:ext cx="2973668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Lenguajes de Programación</a:t>
              </a:r>
            </a:p>
          </p:txBody>
        </p:sp>
        <p:pic>
          <p:nvPicPr>
            <p:cNvPr id="22" name="Picture 6" descr="El entorno y lenguaje de programación R v3.5.1 ya está disponible para los  usuarios del Clúster de Computación Científica, así como el IDE RStudio  v.1.1.456 – Clúster Computación Científica UMH">
              <a:extLst>
                <a:ext uri="{FF2B5EF4-FFF2-40B4-BE49-F238E27FC236}">
                  <a16:creationId xmlns:a16="http://schemas.microsoft.com/office/drawing/2014/main" id="{5156DA5D-04DA-547A-3F4E-D8CC84B3C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7785" y="3829424"/>
              <a:ext cx="2193514" cy="1153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Imagen 22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6A12BC5C-A3E8-323B-ADC3-9D75C0AF7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645" y="2475877"/>
              <a:ext cx="1919720" cy="1075043"/>
            </a:xfrm>
            <a:prstGeom prst="rect">
              <a:avLst/>
            </a:prstGeom>
          </p:spPr>
        </p:pic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4E0BA98-45B5-0CFE-5F71-E2795C8FE303}"/>
              </a:ext>
            </a:extLst>
          </p:cNvPr>
          <p:cNvSpPr txBox="1"/>
          <p:nvPr/>
        </p:nvSpPr>
        <p:spPr>
          <a:xfrm>
            <a:off x="7112000" y="219237"/>
            <a:ext cx="441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Análisis de Datos - Herramientas</a:t>
            </a:r>
          </a:p>
        </p:txBody>
      </p:sp>
    </p:spTree>
    <p:extLst>
      <p:ext uri="{BB962C8B-B14F-4D97-AF65-F5344CB8AC3E}">
        <p14:creationId xmlns:p14="http://schemas.microsoft.com/office/powerpoint/2010/main" val="389159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847B12C-E8D9-90B0-9D48-23AF39C35003}"/>
              </a:ext>
            </a:extLst>
          </p:cNvPr>
          <p:cNvSpPr txBox="1"/>
          <p:nvPr/>
        </p:nvSpPr>
        <p:spPr>
          <a:xfrm>
            <a:off x="386216" y="1474761"/>
            <a:ext cx="11136533" cy="4543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 diversas herramientas disponibles para el análisis de datos, cada una con sus propias características y aplicaciones específicas. Algunas son: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s-CO" sz="24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Especializado:</a:t>
            </a:r>
            <a:endParaRPr lang="es-CO" sz="24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Tableau: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Tableau es una plataforma de visualización de datos que permite crear </a:t>
            </a:r>
            <a:r>
              <a:rPr lang="es-CO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dashboards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interactivos y visualizaciones atractivas. Es especialmente efectivo para analizar grandes conjuntos de datos y compartir </a:t>
            </a:r>
            <a:r>
              <a:rPr lang="es-CO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(descubrimiento, idea reveladora, claves para resolver situaciones) de manera visual, la cual acabamos de conocer, entender y manejar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Desarrollado por Microsoft, Power BI es una herramienta integral de análisis de negocios que permite conectar, visualizar y compartir datos de manera efectiva. Ofrece capacidades avanzadas de visualización y análisis.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QlikView</a:t>
            </a: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CO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Qlik</a:t>
            </a: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Sense</a:t>
            </a: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Estas herramientas proporcionan capacidades de descubrimiento de datos y visualización interactiva. </a:t>
            </a:r>
            <a:r>
              <a:rPr lang="es-CO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Qlik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Sense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 particular, se centra en la facilidad de uso y la colaboración.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67875-E59D-9616-3F67-6753B798667D}"/>
              </a:ext>
            </a:extLst>
          </p:cNvPr>
          <p:cNvSpPr txBox="1"/>
          <p:nvPr/>
        </p:nvSpPr>
        <p:spPr>
          <a:xfrm>
            <a:off x="7112000" y="219237"/>
            <a:ext cx="441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Análisis de Datos - Herramientas</a:t>
            </a:r>
          </a:p>
        </p:txBody>
      </p:sp>
    </p:spTree>
    <p:extLst>
      <p:ext uri="{BB962C8B-B14F-4D97-AF65-F5344CB8AC3E}">
        <p14:creationId xmlns:p14="http://schemas.microsoft.com/office/powerpoint/2010/main" val="311809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CAA957-8FC0-4CB4-DCF8-75E1A077FAAF}"/>
              </a:ext>
            </a:extLst>
          </p:cNvPr>
          <p:cNvSpPr txBox="1"/>
          <p:nvPr/>
        </p:nvSpPr>
        <p:spPr>
          <a:xfrm>
            <a:off x="349931" y="1558039"/>
            <a:ext cx="11136533" cy="4745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s-CO" sz="24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Hojas de Cálculo:</a:t>
            </a:r>
            <a:endParaRPr lang="es-CO" sz="24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Excel: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Excel es una herramienta de hoja de cálculo ampliamente utilizada que ofrece funciones avanzadas para el análisis de datos. Permite realizar cálculos, crear gráficos y tablas dinámicas, y ejecutar análisis estadísticos.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Sheets: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Similar a Excel, Google Sheets es una hoja de cálculo basada en la nube que facilita la colaboración en tiempo real. Ofrece funciones de análisis y visualización de datos.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3"/>
            </a:pPr>
            <a:r>
              <a:rPr lang="es-CO" sz="2400" b="1" kern="1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Plataformas en Línea: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Data Studio: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Google Data Studio permite crear informes y </a:t>
            </a:r>
            <a:r>
              <a:rPr lang="es-CO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dashboards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interactivos utilizando datos de diversas fuentes de Google, como Google </a:t>
            </a:r>
            <a:r>
              <a:rPr lang="es-CO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Analytics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Google Sheets. Es una herramienta gratuita y colaborativa.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Domo: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Domo es una plataforma en línea que integra datos de diferentes fuentes y proporciona análisis y visualizaciones en tiempo real. Está diseñada para ayudar a las organizaciones a tomar decisiones basadas en datos.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1D470B-5660-D468-9281-C8A687CAF3F2}"/>
              </a:ext>
            </a:extLst>
          </p:cNvPr>
          <p:cNvSpPr txBox="1"/>
          <p:nvPr/>
        </p:nvSpPr>
        <p:spPr>
          <a:xfrm>
            <a:off x="7112000" y="219237"/>
            <a:ext cx="441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Análisis de Datos - Herramientas</a:t>
            </a:r>
          </a:p>
        </p:txBody>
      </p:sp>
    </p:spTree>
    <p:extLst>
      <p:ext uri="{BB962C8B-B14F-4D97-AF65-F5344CB8AC3E}">
        <p14:creationId xmlns:p14="http://schemas.microsoft.com/office/powerpoint/2010/main" val="423479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88952C7-B9FE-8547-A59C-24CB365008E9}"/>
              </a:ext>
            </a:extLst>
          </p:cNvPr>
          <p:cNvSpPr txBox="1"/>
          <p:nvPr/>
        </p:nvSpPr>
        <p:spPr>
          <a:xfrm>
            <a:off x="527733" y="1969455"/>
            <a:ext cx="11136533" cy="2263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</a:pPr>
            <a:r>
              <a:rPr lang="es-CO" sz="24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Programación y Lenguajes Específicos:</a:t>
            </a:r>
            <a:endParaRPr lang="es-CO" sz="24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y </a:t>
            </a:r>
            <a:r>
              <a:rPr lang="es-CO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 es un lenguaje de programación estadística, y </a:t>
            </a:r>
            <a:r>
              <a:rPr lang="es-CO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su entorno de desarrollo integrado. Son utilizados para análisis estadístico y visualización avanzada.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con Librerías para análisis de Datos: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 es un lenguaje de programación versátil que, junto con Jupyter Notebooks, es ampliamente utilizado para análisis de datos, machine learning y visualización.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217AD3-BC16-C2D4-ED9D-C249579A034A}"/>
              </a:ext>
            </a:extLst>
          </p:cNvPr>
          <p:cNvSpPr txBox="1"/>
          <p:nvPr/>
        </p:nvSpPr>
        <p:spPr>
          <a:xfrm>
            <a:off x="7112000" y="219237"/>
            <a:ext cx="441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Análisis de Datos - Herramientas</a:t>
            </a:r>
          </a:p>
        </p:txBody>
      </p:sp>
    </p:spTree>
    <p:extLst>
      <p:ext uri="{BB962C8B-B14F-4D97-AF65-F5344CB8AC3E}">
        <p14:creationId xmlns:p14="http://schemas.microsoft.com/office/powerpoint/2010/main" val="3466033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 sz="1200"/>
          </a:p>
        </p:txBody>
      </p:sp>
      <p:sp>
        <p:nvSpPr>
          <p:cNvPr id="3" name="Freeform 3"/>
          <p:cNvSpPr/>
          <p:nvPr/>
        </p:nvSpPr>
        <p:spPr>
          <a:xfrm>
            <a:off x="0" y="-742664"/>
            <a:ext cx="12501672" cy="12517319"/>
          </a:xfrm>
          <a:custGeom>
            <a:avLst/>
            <a:gdLst/>
            <a:ahLst/>
            <a:cxnLst/>
            <a:rect l="l" t="t" r="r" b="b"/>
            <a:pathLst>
              <a:path w="18752508" h="18775978">
                <a:moveTo>
                  <a:pt x="0" y="0"/>
                </a:moveTo>
                <a:lnTo>
                  <a:pt x="18752508" y="0"/>
                </a:lnTo>
                <a:lnTo>
                  <a:pt x="18752508" y="18775978"/>
                </a:lnTo>
                <a:lnTo>
                  <a:pt x="0" y="1877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sz="1200"/>
          </a:p>
        </p:txBody>
      </p:sp>
      <p:grpSp>
        <p:nvGrpSpPr>
          <p:cNvPr id="4" name="Group 4"/>
          <p:cNvGrpSpPr/>
          <p:nvPr/>
        </p:nvGrpSpPr>
        <p:grpSpPr>
          <a:xfrm>
            <a:off x="-137477" y="-79623"/>
            <a:ext cx="12426133" cy="7027452"/>
            <a:chOff x="0" y="0"/>
            <a:chExt cx="4909090" cy="27762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9090" cy="2776277"/>
            </a:xfrm>
            <a:custGeom>
              <a:avLst/>
              <a:gdLst/>
              <a:ahLst/>
              <a:cxnLst/>
              <a:rect l="l" t="t" r="r" b="b"/>
              <a:pathLst>
                <a:path w="4909090" h="2776277">
                  <a:moveTo>
                    <a:pt x="0" y="0"/>
                  </a:moveTo>
                  <a:lnTo>
                    <a:pt x="4909090" y="0"/>
                  </a:lnTo>
                  <a:lnTo>
                    <a:pt x="4909090" y="2776277"/>
                  </a:lnTo>
                  <a:lnTo>
                    <a:pt x="0" y="2776277"/>
                  </a:lnTo>
                  <a:close/>
                </a:path>
              </a:pathLst>
            </a:custGeom>
            <a:solidFill>
              <a:srgbClr val="0B2C57">
                <a:alpha val="71765"/>
              </a:srgbClr>
            </a:solidFill>
          </p:spPr>
          <p:txBody>
            <a:bodyPr/>
            <a:lstStyle/>
            <a:p>
              <a:endParaRPr lang="es-CO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09090" cy="28143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20906" y="2697739"/>
            <a:ext cx="4139356" cy="4181167"/>
          </a:xfrm>
          <a:custGeom>
            <a:avLst/>
            <a:gdLst/>
            <a:ahLst/>
            <a:cxnLst/>
            <a:rect l="l" t="t" r="r" b="b"/>
            <a:pathLst>
              <a:path w="6209034" h="6271751">
                <a:moveTo>
                  <a:pt x="0" y="0"/>
                </a:moveTo>
                <a:lnTo>
                  <a:pt x="6209034" y="0"/>
                </a:lnTo>
                <a:lnTo>
                  <a:pt x="6209034" y="6271752"/>
                </a:lnTo>
                <a:lnTo>
                  <a:pt x="0" y="6271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sz="1200"/>
          </a:p>
        </p:txBody>
      </p:sp>
      <p:sp>
        <p:nvSpPr>
          <p:cNvPr id="8" name="Freeform 8"/>
          <p:cNvSpPr/>
          <p:nvPr/>
        </p:nvSpPr>
        <p:spPr>
          <a:xfrm>
            <a:off x="-137477" y="-1253577"/>
            <a:ext cx="12329477" cy="8111577"/>
          </a:xfrm>
          <a:custGeom>
            <a:avLst/>
            <a:gdLst/>
            <a:ahLst/>
            <a:cxnLst/>
            <a:rect l="l" t="t" r="r" b="b"/>
            <a:pathLst>
              <a:path w="18494216" h="12167366">
                <a:moveTo>
                  <a:pt x="0" y="0"/>
                </a:moveTo>
                <a:lnTo>
                  <a:pt x="18494216" y="0"/>
                </a:lnTo>
                <a:lnTo>
                  <a:pt x="18494216" y="12167366"/>
                </a:lnTo>
                <a:lnTo>
                  <a:pt x="0" y="12167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8" t="-668" b="-668"/>
            </a:stretch>
          </a:blipFill>
        </p:spPr>
        <p:txBody>
          <a:bodyPr/>
          <a:lstStyle/>
          <a:p>
            <a:endParaRPr lang="es-CO" sz="1200"/>
          </a:p>
        </p:txBody>
      </p:sp>
      <p:sp>
        <p:nvSpPr>
          <p:cNvPr id="9" name="Freeform 9"/>
          <p:cNvSpPr/>
          <p:nvPr/>
        </p:nvSpPr>
        <p:spPr>
          <a:xfrm rot="-925039">
            <a:off x="10215747" y="3253177"/>
            <a:ext cx="858891" cy="552814"/>
          </a:xfrm>
          <a:custGeom>
            <a:avLst/>
            <a:gdLst/>
            <a:ahLst/>
            <a:cxnLst/>
            <a:rect l="l" t="t" r="r" b="b"/>
            <a:pathLst>
              <a:path w="1288337" h="829221">
                <a:moveTo>
                  <a:pt x="0" y="0"/>
                </a:moveTo>
                <a:lnTo>
                  <a:pt x="1288338" y="0"/>
                </a:lnTo>
                <a:lnTo>
                  <a:pt x="1288338" y="829221"/>
                </a:lnTo>
                <a:lnTo>
                  <a:pt x="0" y="8292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sz="1200"/>
          </a:p>
        </p:txBody>
      </p:sp>
      <p:sp>
        <p:nvSpPr>
          <p:cNvPr id="10" name="AutoShape 10"/>
          <p:cNvSpPr/>
          <p:nvPr/>
        </p:nvSpPr>
        <p:spPr>
          <a:xfrm flipH="1" flipV="1">
            <a:off x="11506200" y="5317243"/>
            <a:ext cx="12700" cy="881671"/>
          </a:xfrm>
          <a:prstGeom prst="line">
            <a:avLst/>
          </a:prstGeom>
          <a:ln w="38100" cap="flat">
            <a:solidFill>
              <a:srgbClr val="FE014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 sz="1200"/>
          </a:p>
        </p:txBody>
      </p:sp>
      <p:sp>
        <p:nvSpPr>
          <p:cNvPr id="11" name="Freeform 11"/>
          <p:cNvSpPr/>
          <p:nvPr/>
        </p:nvSpPr>
        <p:spPr>
          <a:xfrm>
            <a:off x="33590" y="-177791"/>
            <a:ext cx="4038258" cy="1859662"/>
          </a:xfrm>
          <a:custGeom>
            <a:avLst/>
            <a:gdLst/>
            <a:ahLst/>
            <a:cxnLst/>
            <a:rect l="l" t="t" r="r" b="b"/>
            <a:pathLst>
              <a:path w="6057387" h="2789493">
                <a:moveTo>
                  <a:pt x="0" y="0"/>
                </a:moveTo>
                <a:lnTo>
                  <a:pt x="6057387" y="0"/>
                </a:lnTo>
                <a:lnTo>
                  <a:pt x="6057387" y="2789493"/>
                </a:lnTo>
                <a:lnTo>
                  <a:pt x="0" y="2789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2567" b="-9964"/>
            </a:stretch>
          </a:blipFill>
        </p:spPr>
        <p:txBody>
          <a:bodyPr/>
          <a:lstStyle/>
          <a:p>
            <a:endParaRPr lang="es-CO" sz="1200"/>
          </a:p>
        </p:txBody>
      </p:sp>
      <p:sp>
        <p:nvSpPr>
          <p:cNvPr id="12" name="TextBox 12"/>
          <p:cNvSpPr txBox="1"/>
          <p:nvPr/>
        </p:nvSpPr>
        <p:spPr>
          <a:xfrm>
            <a:off x="2509520" y="4138217"/>
            <a:ext cx="7956001" cy="1813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53"/>
              </a:lnSpc>
            </a:pPr>
            <a:r>
              <a:rPr lang="en-US" sz="11037" dirty="0">
                <a:solidFill>
                  <a:srgbClr val="FFFFFF"/>
                </a:solidFill>
                <a:latin typeface="Avenir LT Std 1"/>
                <a:ea typeface="Avenir LT Std 1"/>
                <a:cs typeface="Avenir LT Std 1"/>
                <a:sym typeface="Avenir LT Std 1"/>
              </a:rPr>
              <a:t>GRACIAS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834748" y="0"/>
            <a:ext cx="1907403" cy="548378"/>
          </a:xfrm>
          <a:custGeom>
            <a:avLst/>
            <a:gdLst/>
            <a:ahLst/>
            <a:cxnLst/>
            <a:rect l="l" t="t" r="r" b="b"/>
            <a:pathLst>
              <a:path w="2861104" h="822567">
                <a:moveTo>
                  <a:pt x="0" y="0"/>
                </a:moveTo>
                <a:lnTo>
                  <a:pt x="2861104" y="0"/>
                </a:lnTo>
                <a:lnTo>
                  <a:pt x="2861104" y="822567"/>
                </a:lnTo>
                <a:lnTo>
                  <a:pt x="0" y="8225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sz="120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B297F6B-5859-7C42-27E3-8C09BB5FEE4A}"/>
              </a:ext>
            </a:extLst>
          </p:cNvPr>
          <p:cNvSpPr/>
          <p:nvPr/>
        </p:nvSpPr>
        <p:spPr>
          <a:xfrm>
            <a:off x="3648262" y="1412776"/>
            <a:ext cx="40393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Identificación Material</a:t>
            </a:r>
          </a:p>
        </p:txBody>
      </p:sp>
      <p:graphicFrame>
        <p:nvGraphicFramePr>
          <p:cNvPr id="2" name="Tabla 6">
            <a:extLst>
              <a:ext uri="{FF2B5EF4-FFF2-40B4-BE49-F238E27FC236}">
                <a16:creationId xmlns:a16="http://schemas.microsoft.com/office/drawing/2014/main" id="{52E74063-77DB-3A2C-E24C-6D6A91310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031989"/>
              </p:ext>
            </p:extLst>
          </p:nvPr>
        </p:nvGraphicFramePr>
        <p:xfrm>
          <a:off x="767408" y="2545058"/>
          <a:ext cx="9647129" cy="1835385"/>
        </p:xfrm>
        <a:graphic>
          <a:graphicData uri="http://schemas.openxmlformats.org/drawingml/2006/table">
            <a:tbl>
              <a:tblPr firstRow="1" bandRow="1"/>
              <a:tblGrid>
                <a:gridCol w="2803295">
                  <a:extLst>
                    <a:ext uri="{9D8B030D-6E8A-4147-A177-3AD203B41FA5}">
                      <a16:colId xmlns:a16="http://schemas.microsoft.com/office/drawing/2014/main" val="3972895521"/>
                    </a:ext>
                  </a:extLst>
                </a:gridCol>
                <a:gridCol w="6843834">
                  <a:extLst>
                    <a:ext uri="{9D8B030D-6E8A-4147-A177-3AD203B41FA5}">
                      <a16:colId xmlns:a16="http://schemas.microsoft.com/office/drawing/2014/main" val="2504204390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s-CO" sz="2400" dirty="0"/>
                        <a:t>Bootcamp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Soluciones de Futuro con IA y Datos </a:t>
                      </a:r>
                      <a:r>
                        <a:rPr lang="es-CO" sz="2400" dirty="0"/>
                        <a:t>- </a:t>
                      </a:r>
                      <a:r>
                        <a:rPr lang="es-CO" sz="2400" b="1" dirty="0"/>
                        <a:t>Intermedio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42638340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r>
                        <a:rPr lang="es-CO" sz="2400" dirty="0"/>
                        <a:t>Módulo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Desarrollo de soluciones basadas en datos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64993260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s-CO" sz="2400" dirty="0"/>
                        <a:t>Eje Temático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2400" dirty="0"/>
                        <a:t>Herramientas Análisis de Datos</a:t>
                      </a:r>
                      <a:endParaRPr lang="es-CO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47575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43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182F2-4AA4-BF75-D226-9526498AF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367" y="2044020"/>
            <a:ext cx="6313713" cy="2387600"/>
          </a:xfrm>
        </p:spPr>
        <p:txBody>
          <a:bodyPr>
            <a:normAutofit/>
          </a:bodyPr>
          <a:lstStyle/>
          <a:p>
            <a:r>
              <a:rPr lang="es-ES_tradnl" dirty="0"/>
              <a:t>Herramientas  Análisis de Datos</a:t>
            </a:r>
          </a:p>
        </p:txBody>
      </p:sp>
    </p:spTree>
    <p:extLst>
      <p:ext uri="{BB962C8B-B14F-4D97-AF65-F5344CB8AC3E}">
        <p14:creationId xmlns:p14="http://schemas.microsoft.com/office/powerpoint/2010/main" val="79575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5875EF2-7FFD-9176-5BF9-F945E8CD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99506"/>
            <a:ext cx="9274629" cy="521697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B297F6B-5859-7C42-27E3-8C09BB5FEE4A}"/>
              </a:ext>
            </a:extLst>
          </p:cNvPr>
          <p:cNvSpPr/>
          <p:nvPr/>
        </p:nvSpPr>
        <p:spPr>
          <a:xfrm>
            <a:off x="4196895" y="1768411"/>
            <a:ext cx="30637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Mapa de Contenidos</a:t>
            </a:r>
          </a:p>
        </p:txBody>
      </p:sp>
    </p:spTree>
    <p:extLst>
      <p:ext uri="{BB962C8B-B14F-4D97-AF65-F5344CB8AC3E}">
        <p14:creationId xmlns:p14="http://schemas.microsoft.com/office/powerpoint/2010/main" val="260859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1C85CF1-DEF7-33D1-4F2A-E30944BBDDCD}"/>
              </a:ext>
            </a:extLst>
          </p:cNvPr>
          <p:cNvSpPr/>
          <p:nvPr/>
        </p:nvSpPr>
        <p:spPr>
          <a:xfrm>
            <a:off x="1542408" y="3429000"/>
            <a:ext cx="81136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Análisis de Datos:  Impacto del Análisis de Datos</a:t>
            </a:r>
          </a:p>
        </p:txBody>
      </p:sp>
    </p:spTree>
    <p:extLst>
      <p:ext uri="{BB962C8B-B14F-4D97-AF65-F5344CB8AC3E}">
        <p14:creationId xmlns:p14="http://schemas.microsoft.com/office/powerpoint/2010/main" val="297684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D5E9AB-A04C-4987-1996-FA976618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61" y="1552847"/>
            <a:ext cx="10115037" cy="47731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ACDE02D-3C65-F3B2-F4DB-CBA72D73646C}"/>
              </a:ext>
            </a:extLst>
          </p:cNvPr>
          <p:cNvSpPr txBox="1"/>
          <p:nvPr/>
        </p:nvSpPr>
        <p:spPr>
          <a:xfrm>
            <a:off x="1481667" y="6448972"/>
            <a:ext cx="8746067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Tomado de:  </a:t>
            </a:r>
            <a:r>
              <a:rPr lang="es-CO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https://fastercapital.com/es/contenido/Analisis-de-datos--revelaciones--la-revolucion-del-analisis-de-datos-del-NCIB.html.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9F688B-7949-9E36-1EF9-FFD4A650E219}"/>
              </a:ext>
            </a:extLst>
          </p:cNvPr>
          <p:cNvSpPr txBox="1"/>
          <p:nvPr/>
        </p:nvSpPr>
        <p:spPr>
          <a:xfrm>
            <a:off x="7112000" y="219237"/>
            <a:ext cx="3728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Impacto Análisis de Datos</a:t>
            </a:r>
          </a:p>
        </p:txBody>
      </p:sp>
    </p:spTree>
    <p:extLst>
      <p:ext uri="{BB962C8B-B14F-4D97-AF65-F5344CB8AC3E}">
        <p14:creationId xmlns:p14="http://schemas.microsoft.com/office/powerpoint/2010/main" val="415065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1C85CF1-DEF7-33D1-4F2A-E30944BBDDCD}"/>
              </a:ext>
            </a:extLst>
          </p:cNvPr>
          <p:cNvSpPr/>
          <p:nvPr/>
        </p:nvSpPr>
        <p:spPr>
          <a:xfrm>
            <a:off x="2841356" y="3429000"/>
            <a:ext cx="55158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Análisis de Datos:  Herramientas</a:t>
            </a:r>
          </a:p>
        </p:txBody>
      </p:sp>
    </p:spTree>
    <p:extLst>
      <p:ext uri="{BB962C8B-B14F-4D97-AF65-F5344CB8AC3E}">
        <p14:creationId xmlns:p14="http://schemas.microsoft.com/office/powerpoint/2010/main" val="44979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9A7221C-7307-F20A-42C1-918E380BCF78}"/>
              </a:ext>
            </a:extLst>
          </p:cNvPr>
          <p:cNvSpPr txBox="1"/>
          <p:nvPr/>
        </p:nvSpPr>
        <p:spPr>
          <a:xfrm>
            <a:off x="527733" y="2154029"/>
            <a:ext cx="11136533" cy="275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CO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herramientas para análisis de datos</a:t>
            </a:r>
            <a:r>
              <a:rPr lang="es-CO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 </a:t>
            </a:r>
            <a:r>
              <a:rPr lang="es-CO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programas informáticos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diseñados para ayudar en la </a:t>
            </a:r>
            <a:r>
              <a:rPr lang="es-CO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interpretación y el análisis de conjuntos de datos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Estas herramientas permiten a los usuarios realizar tareas como </a:t>
            </a:r>
            <a:r>
              <a:rPr lang="es-CO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filtrar, clasificar, visualizar y modelar datos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el objetivo de </a:t>
            </a:r>
            <a:r>
              <a:rPr lang="es-CO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patrones, tendencias y relaciones significativas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Estas herramientas pueden variar en complejidad y funcionalidad, abarcando desde simples </a:t>
            </a:r>
            <a:r>
              <a:rPr lang="es-CO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hojas de cálculo hasta plataformas avanzadas de visualización de datos y análisis de negocios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La elección de una herramienta específica depende de la naturaleza de los datos, los objetivos analíticos y las preferencias del usuario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4F0D23-C2A2-8325-CA5F-A3A9FB72C0D9}"/>
              </a:ext>
            </a:extLst>
          </p:cNvPr>
          <p:cNvSpPr txBox="1"/>
          <p:nvPr/>
        </p:nvSpPr>
        <p:spPr>
          <a:xfrm>
            <a:off x="7112000" y="219237"/>
            <a:ext cx="441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Análisis de Datos - Herramientas</a:t>
            </a:r>
          </a:p>
        </p:txBody>
      </p:sp>
    </p:spTree>
    <p:extLst>
      <p:ext uri="{BB962C8B-B14F-4D97-AF65-F5344CB8AC3E}">
        <p14:creationId xmlns:p14="http://schemas.microsoft.com/office/powerpoint/2010/main" val="144684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877443B-2499-2BBC-BF37-EB40E05083C6}"/>
              </a:ext>
            </a:extLst>
          </p:cNvPr>
          <p:cNvSpPr txBox="1"/>
          <p:nvPr/>
        </p:nvSpPr>
        <p:spPr>
          <a:xfrm>
            <a:off x="527731" y="1651109"/>
            <a:ext cx="11136533" cy="374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Importancia en el Proceso de Toma de Decisiones: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Facilita la Comprensión de los Datos:</a:t>
            </a:r>
            <a:r>
              <a:rPr lang="es-CO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herramientas de análisis proporcionan interfaces intuitivas que permiten a los usuarios explorar y entender fácilmente la estructura y los patrones de los datos, incluso para aquellos sin habilidades técnicas avanzadas.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Agiliza el Proceso Analítico: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Estas herramientas automatizan tareas analíticas complejas, acelerando el tiempo necesario para realizar análisis de datos. Esto permite una toma de decisiones más rápida y basada en información.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Visualización Clara y Significativa:</a:t>
            </a:r>
            <a:r>
              <a:rPr lang="es-CO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capacidad de crear visualizaciones claras y significativas es fundamental. Las herramientas permiten representar datos de manera gráfica, facilitando la identificación de tendencias, patrones y </a:t>
            </a:r>
            <a:r>
              <a:rPr lang="es-CO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outliers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44079A-FC53-8B4F-984B-2105B18A6E8C}"/>
              </a:ext>
            </a:extLst>
          </p:cNvPr>
          <p:cNvSpPr txBox="1"/>
          <p:nvPr/>
        </p:nvSpPr>
        <p:spPr>
          <a:xfrm>
            <a:off x="7112000" y="219237"/>
            <a:ext cx="441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Análisis de Datos - Herramientas</a:t>
            </a:r>
          </a:p>
        </p:txBody>
      </p:sp>
    </p:spTree>
    <p:extLst>
      <p:ext uri="{BB962C8B-B14F-4D97-AF65-F5344CB8AC3E}">
        <p14:creationId xmlns:p14="http://schemas.microsoft.com/office/powerpoint/2010/main" val="306466523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543740B1BBCF49BF77EEBC72E7FA31" ma:contentTypeVersion="14" ma:contentTypeDescription="Crear nuevo documento." ma:contentTypeScope="" ma:versionID="ba52ad307e97c210cf837d46da9bcfa8">
  <xsd:schema xmlns:xsd="http://www.w3.org/2001/XMLSchema" xmlns:xs="http://www.w3.org/2001/XMLSchema" xmlns:p="http://schemas.microsoft.com/office/2006/metadata/properties" xmlns:ns2="c0ba67fd-2fb2-41f7-816f-b05e735db46c" xmlns:ns3="0edf484c-df55-4f35-aca4-8d3e7dc79374" targetNamespace="http://schemas.microsoft.com/office/2006/metadata/properties" ma:root="true" ma:fieldsID="0797236011dd883ce61913d9abf4f363" ns2:_="" ns3:_="">
    <xsd:import namespace="c0ba67fd-2fb2-41f7-816f-b05e735db46c"/>
    <xsd:import namespace="0edf484c-df55-4f35-aca4-8d3e7dc793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a67fd-2fb2-41f7-816f-b05e735db4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fae7635d-4c7d-4c39-86c3-b83c3a47ef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f484c-df55-4f35-aca4-8d3e7dc7937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714109-3c86-4605-a9d6-8c68d6449f81}" ma:internalName="TaxCatchAll" ma:showField="CatchAllData" ma:web="0edf484c-df55-4f35-aca4-8d3e7dc793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ba67fd-2fb2-41f7-816f-b05e735db46c">
      <Terms xmlns="http://schemas.microsoft.com/office/infopath/2007/PartnerControls"/>
    </lcf76f155ced4ddcb4097134ff3c332f>
    <TaxCatchAll xmlns="0edf484c-df55-4f35-aca4-8d3e7dc79374" xsi:nil="true"/>
  </documentManagement>
</p:properties>
</file>

<file path=customXml/itemProps1.xml><?xml version="1.0" encoding="utf-8"?>
<ds:datastoreItem xmlns:ds="http://schemas.openxmlformats.org/officeDocument/2006/customXml" ds:itemID="{3CB18FE8-DF43-43A0-B56E-7550755A8F39}"/>
</file>

<file path=customXml/itemProps2.xml><?xml version="1.0" encoding="utf-8"?>
<ds:datastoreItem xmlns:ds="http://schemas.openxmlformats.org/officeDocument/2006/customXml" ds:itemID="{7061F367-F124-4B03-88E7-96DDCE7053BC}"/>
</file>

<file path=customXml/itemProps3.xml><?xml version="1.0" encoding="utf-8"?>
<ds:datastoreItem xmlns:ds="http://schemas.openxmlformats.org/officeDocument/2006/customXml" ds:itemID="{659BE250-3F4F-4816-9C93-1F290970450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875</Words>
  <Application>Microsoft Office PowerPoint</Application>
  <PresentationFormat>Panorámica</PresentationFormat>
  <Paragraphs>54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Avenir LT Std 1</vt:lpstr>
      <vt:lpstr>Calibri</vt:lpstr>
      <vt:lpstr>Montserrat</vt:lpstr>
      <vt:lpstr>Symbol</vt:lpstr>
      <vt:lpstr>Titillium Web Black</vt:lpstr>
      <vt:lpstr>Diseño personalizado</vt:lpstr>
      <vt:lpstr>Presentación de PowerPoint</vt:lpstr>
      <vt:lpstr>Presentación de PowerPoint</vt:lpstr>
      <vt:lpstr>Herramientas  Análisis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Bootcamps</dc:title>
  <dc:creator>María Cecilia Aroca Díaz</dc:creator>
  <cp:lastModifiedBy>Guillermo Bejarano Reyes</cp:lastModifiedBy>
  <cp:revision>71</cp:revision>
  <dcterms:created xsi:type="dcterms:W3CDTF">2024-08-11T14:34:05Z</dcterms:created>
  <dcterms:modified xsi:type="dcterms:W3CDTF">2025-05-17T19:02:58Z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111285-cafa-4fc9-8a9a-bd902089b24f_Enabled">
    <vt:lpwstr>true</vt:lpwstr>
  </property>
  <property fmtid="{D5CDD505-2E9C-101B-9397-08002B2CF9AE}" pid="3" name="MSIP_Label_fc111285-cafa-4fc9-8a9a-bd902089b24f_SetDate">
    <vt:lpwstr>2025-05-17T03:35:17Z</vt:lpwstr>
  </property>
  <property fmtid="{D5CDD505-2E9C-101B-9397-08002B2CF9AE}" pid="4" name="MSIP_Label_fc111285-cafa-4fc9-8a9a-bd902089b24f_Method">
    <vt:lpwstr>Privileged</vt:lpwstr>
  </property>
  <property fmtid="{D5CDD505-2E9C-101B-9397-08002B2CF9AE}" pid="5" name="MSIP_Label_fc111285-cafa-4fc9-8a9a-bd902089b24f_Name">
    <vt:lpwstr>Public</vt:lpwstr>
  </property>
  <property fmtid="{D5CDD505-2E9C-101B-9397-08002B2CF9AE}" pid="6" name="MSIP_Label_fc111285-cafa-4fc9-8a9a-bd902089b24f_SiteId">
    <vt:lpwstr>cbc2c381-2f2e-4d93-91d1-506c9316ace7</vt:lpwstr>
  </property>
  <property fmtid="{D5CDD505-2E9C-101B-9397-08002B2CF9AE}" pid="7" name="MSIP_Label_fc111285-cafa-4fc9-8a9a-bd902089b24f_ActionId">
    <vt:lpwstr>912141c8-7e6e-4a07-8fbd-8b43d0102c76</vt:lpwstr>
  </property>
  <property fmtid="{D5CDD505-2E9C-101B-9397-08002B2CF9AE}" pid="8" name="MSIP_Label_fc111285-cafa-4fc9-8a9a-bd902089b24f_ContentBits">
    <vt:lpwstr>0</vt:lpwstr>
  </property>
  <property fmtid="{D5CDD505-2E9C-101B-9397-08002B2CF9AE}" pid="9" name="MSIP_Label_fc111285-cafa-4fc9-8a9a-bd902089b24f_Tag">
    <vt:lpwstr>10, 0, 1, 1</vt:lpwstr>
  </property>
  <property fmtid="{D5CDD505-2E9C-101B-9397-08002B2CF9AE}" pid="10" name="ContentTypeId">
    <vt:lpwstr>0x0101001D543740B1BBCF49BF77EEBC72E7FA31</vt:lpwstr>
  </property>
</Properties>
</file>